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1" r:id="rId5"/>
    <p:sldId id="260" r:id="rId6"/>
    <p:sldId id="256" r:id="rId7"/>
    <p:sldId id="268" r:id="rId8"/>
    <p:sldId id="262" r:id="rId9"/>
    <p:sldId id="279" r:id="rId10"/>
    <p:sldId id="269" r:id="rId11"/>
    <p:sldId id="274" r:id="rId12"/>
    <p:sldId id="276" r:id="rId13"/>
    <p:sldId id="275" r:id="rId14"/>
    <p:sldId id="277" r:id="rId15"/>
    <p:sldId id="270" r:id="rId16"/>
    <p:sldId id="278" r:id="rId17"/>
    <p:sldId id="271" r:id="rId18"/>
    <p:sldId id="280" r:id="rId19"/>
    <p:sldId id="272" r:id="rId20"/>
    <p:sldId id="273"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91" autoAdjust="0"/>
    <p:restoredTop sz="86377" autoAdjust="0"/>
  </p:normalViewPr>
  <p:slideViewPr>
    <p:cSldViewPr>
      <p:cViewPr varScale="1">
        <p:scale>
          <a:sx n="78" d="100"/>
          <a:sy n="78" d="100"/>
        </p:scale>
        <p:origin x="-1602" y="-102"/>
      </p:cViewPr>
      <p:guideLst>
        <p:guide orient="horz" pos="2160"/>
        <p:guide pos="2880"/>
      </p:guideLst>
    </p:cSldViewPr>
  </p:slideViewPr>
  <p:outlineViewPr>
    <p:cViewPr>
      <p:scale>
        <a:sx n="33" d="100"/>
        <a:sy n="33" d="100"/>
      </p:scale>
      <p:origin x="0" y="20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E83B8-3EE5-4D37-BABC-F486ADF4061B}" type="datetimeFigureOut">
              <a:rPr lang="en-US" smtClean="0"/>
              <a:pPr/>
              <a:t>11/30/2011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DE2E54-81C6-455A-9AE4-A53A849B06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E83B8-3EE5-4D37-BABC-F486ADF4061B}" type="datetimeFigureOut">
              <a:rPr lang="en-US" smtClean="0"/>
              <a:pPr/>
              <a:t>11/30/2011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E2E54-81C6-455A-9AE4-A53A849B06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a Cult?</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Joseph Franklin “Judge” Rutherford (1916 to 1942)</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When </a:t>
            </a:r>
            <a:r>
              <a:rPr lang="en-US" dirty="0" smtClean="0"/>
              <a:t>Russell </a:t>
            </a:r>
            <a:r>
              <a:rPr lang="en-US" dirty="0" smtClean="0"/>
              <a:t>died in 1916, there was an intense power struggle between his handpicked, appointed for life, board of directors and the Society’s legal counsel, J. F. Rutherford</a:t>
            </a:r>
          </a:p>
          <a:p>
            <a:r>
              <a:rPr lang="en-US" dirty="0" smtClean="0"/>
              <a:t>Rutherford used some legal maneuvers to get rid of some of the directors who opposed him, resulting in the splintering of the </a:t>
            </a:r>
            <a:r>
              <a:rPr lang="en-US" dirty="0" smtClean="0"/>
              <a:t>movement into at least seven </a:t>
            </a:r>
            <a:r>
              <a:rPr lang="en-US" dirty="0" smtClean="0"/>
              <a:t>groups</a:t>
            </a:r>
          </a:p>
          <a:p>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957452" y="1629848"/>
            <a:ext cx="3038095" cy="4466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00200" y="533400"/>
            <a:ext cx="66294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Rutherford at Beth Sarim</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637667" y="1600200"/>
            <a:ext cx="586866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Sarim Today</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Joseph Franklin “Judge“ Rutherford (1916 to 1942)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Rutherford revised the significance of 1914 by saying that Christ’s presence </a:t>
            </a:r>
            <a:r>
              <a:rPr lang="en-US" i="1" dirty="0" smtClean="0"/>
              <a:t>began</a:t>
            </a:r>
            <a:r>
              <a:rPr lang="en-US" dirty="0" smtClean="0"/>
              <a:t> in 1914 (instead of 1874)</a:t>
            </a:r>
          </a:p>
          <a:p>
            <a:r>
              <a:rPr lang="en-US" dirty="0" smtClean="0"/>
              <a:t>During the 1920s and 1930s, house-to-house witnessing by Society members became heavily emphasized</a:t>
            </a:r>
          </a:p>
          <a:p>
            <a:r>
              <a:rPr lang="en-US" dirty="0" smtClean="0"/>
              <a:t>Witnesses would play phonograph recordings of Rutherford, ending with an appeal to buy a Watchtower book</a:t>
            </a:r>
          </a:p>
          <a:p>
            <a:r>
              <a:rPr lang="en-US" dirty="0" smtClean="0"/>
              <a:t>In 1931 Rutherford renamed the Society “Jehovah’s witnesses” to differentiate it from the other splinter groups that broke off in 1916</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Nathan Homer Knorr (1942-1976)</a:t>
            </a:r>
            <a:endParaRPr lang="en-US" dirty="0"/>
          </a:p>
        </p:txBody>
      </p:sp>
      <p:sp>
        <p:nvSpPr>
          <p:cNvPr id="4" name="Content Placeholder 3"/>
          <p:cNvSpPr>
            <a:spLocks noGrp="1"/>
          </p:cNvSpPr>
          <p:nvPr>
            <p:ph sz="half" idx="2"/>
          </p:nvPr>
        </p:nvSpPr>
        <p:spPr/>
        <p:txBody>
          <a:bodyPr>
            <a:normAutofit fontScale="55000" lnSpcReduction="20000"/>
          </a:bodyPr>
          <a:lstStyle/>
          <a:p>
            <a:r>
              <a:rPr lang="en-US" sz="3500" dirty="0" smtClean="0"/>
              <a:t>Knorr began (1942) the practice of publishing Watchtower books without the names of the authors</a:t>
            </a:r>
          </a:p>
          <a:p>
            <a:r>
              <a:rPr lang="en-US" sz="3500" dirty="0" smtClean="0"/>
              <a:t>Knorr instituted a program to train Witnesses for door-to-door presentations, including how to answer common objections</a:t>
            </a:r>
          </a:p>
          <a:p>
            <a:r>
              <a:rPr lang="en-US" sz="3500" dirty="0" smtClean="0"/>
              <a:t>The New World Translation of the Bible </a:t>
            </a:r>
            <a:r>
              <a:rPr lang="en-US" sz="3500" dirty="0" smtClean="0"/>
              <a:t>(NT in 1950, OT in 1960) </a:t>
            </a:r>
            <a:r>
              <a:rPr lang="en-US" sz="3500" dirty="0" smtClean="0"/>
              <a:t>was produced during Knorr’s presidency by a 5 man translation team (including Knorr himself) 4 of whom did not know Hebrew or Greek and had only high school education</a:t>
            </a:r>
          </a:p>
          <a:p>
            <a:r>
              <a:rPr lang="en-US" sz="3500" dirty="0" smtClean="0"/>
              <a:t>During Knorr’s presidency, the membership grew from 108,000 to over 2 million</a:t>
            </a:r>
          </a:p>
          <a:p>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685800" y="1600200"/>
            <a:ext cx="3469253" cy="452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Prophecy Under Knorr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1968 the significance of 1914 was changed again to say that Jehovah’s witnesses who were 15 years of age in 1914 would live to see the end of history</a:t>
            </a:r>
          </a:p>
          <a:p>
            <a:r>
              <a:rPr lang="en-US" dirty="0" smtClean="0"/>
              <a:t>Also during Knorr’s presidency the Society revealed that human history would end with the Battle of Armageddon in 1975:</a:t>
            </a:r>
          </a:p>
          <a:p>
            <a:r>
              <a:rPr lang="en-US" dirty="0" smtClean="0"/>
              <a:t>Many Witnesses sold houses and quit jobs to devote more time to witnessing in anticipation of this </a:t>
            </a:r>
          </a:p>
          <a:p>
            <a:r>
              <a:rPr lang="en-US" dirty="0" smtClean="0"/>
              <a:t>When 1975 came and went without Armageddon, 390,000 members left the movement during the following three years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Frederick William Franz (1976-1992)</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At the beginning of 1976 the Governing Body of the Watchtower Society began to exercise more control, so that the authority over the Jehovah’s Witnesses is now maintained by a group of people rather than by just its president</a:t>
            </a:r>
          </a:p>
          <a:p>
            <a:r>
              <a:rPr lang="en-US" dirty="0" smtClean="0"/>
              <a:t>The interpretation of 1914 of course changed again:</a:t>
            </a:r>
          </a:p>
          <a:p>
            <a:pPr lvl="1"/>
            <a:r>
              <a:rPr lang="en-US" dirty="0" smtClean="0"/>
              <a:t>In 1980 Watchtower magazine said that Jehovah’s Witnesses 10 years old in 1914 would see the end of history</a:t>
            </a:r>
          </a:p>
          <a:p>
            <a:pPr lvl="1"/>
            <a:r>
              <a:rPr lang="en-US" dirty="0" smtClean="0"/>
              <a:t>In 1984 the magazine revised this to those who were babies in 1914</a:t>
            </a:r>
          </a:p>
          <a:p>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685800" y="1600199"/>
            <a:ext cx="3613089" cy="452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Frederick William Franz (1976-1992)</a:t>
            </a:r>
            <a:endParaRPr lang="en-US" dirty="0"/>
          </a:p>
        </p:txBody>
      </p:sp>
      <p:sp>
        <p:nvSpPr>
          <p:cNvPr id="6" name="Content Placeholder 5"/>
          <p:cNvSpPr>
            <a:spLocks noGrp="1"/>
          </p:cNvSpPr>
          <p:nvPr>
            <p:ph idx="1"/>
          </p:nvPr>
        </p:nvSpPr>
        <p:spPr/>
        <p:txBody>
          <a:bodyPr>
            <a:normAutofit fontScale="92500"/>
          </a:bodyPr>
          <a:lstStyle/>
          <a:p>
            <a:r>
              <a:rPr lang="en-US" dirty="0" smtClean="0"/>
              <a:t>Franz’s nephew, Raymond Franz, was among those forced out of the society in the spring of 1980 for raising questions about the leadership</a:t>
            </a:r>
          </a:p>
          <a:p>
            <a:r>
              <a:rPr lang="en-US" dirty="0" smtClean="0"/>
              <a:t>Raymond Franz documented, in his book </a:t>
            </a:r>
            <a:r>
              <a:rPr lang="en-US" i="1" dirty="0" smtClean="0"/>
              <a:t>Crisis of Confidence</a:t>
            </a:r>
            <a:r>
              <a:rPr lang="en-US" dirty="0" smtClean="0"/>
              <a:t>, that:</a:t>
            </a:r>
          </a:p>
          <a:p>
            <a:pPr lvl="1"/>
            <a:r>
              <a:rPr lang="en-US" dirty="0" smtClean="0"/>
              <a:t>The Society is not Biblical</a:t>
            </a:r>
          </a:p>
          <a:p>
            <a:pPr lvl="1"/>
            <a:r>
              <a:rPr lang="en-US" dirty="0" smtClean="0"/>
              <a:t>Has given false prophecies</a:t>
            </a:r>
          </a:p>
          <a:p>
            <a:pPr lvl="1"/>
            <a:r>
              <a:rPr lang="en-US" dirty="0" smtClean="0"/>
              <a:t>Has altered key teachings and policies</a:t>
            </a:r>
          </a:p>
          <a:p>
            <a:pPr lvl="1"/>
            <a:r>
              <a:rPr lang="en-US" dirty="0" smtClean="0"/>
              <a:t>Has participated in lies and cover-ups</a:t>
            </a:r>
          </a:p>
          <a:p>
            <a:endParaRPr lang="en-US" b="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Milton George Henschel (1992-2000)</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Following Franz’s death in 1992 he was succeeded by Henschel, a third generation Jehovah’s Witness</a:t>
            </a:r>
          </a:p>
          <a:p>
            <a:r>
              <a:rPr lang="en-US" dirty="0" smtClean="0"/>
              <a:t>Henschel finally solved the 1914 problem once and for all in a November 1, 1995, issue of Watchtower by “new light” that he had received that the “generation” referred to in Matthew 24 meant any generation who “see the sign of Christ’s presence but fail to mend their ways”</a:t>
            </a:r>
          </a:p>
          <a:p>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685799" y="1600199"/>
            <a:ext cx="3762100" cy="452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Cult?</a:t>
            </a:r>
            <a:endParaRPr lang="en-US" dirty="0"/>
          </a:p>
        </p:txBody>
      </p:sp>
      <p:sp>
        <p:nvSpPr>
          <p:cNvPr id="3" name="Content Placeholder 2"/>
          <p:cNvSpPr>
            <a:spLocks noGrp="1"/>
          </p:cNvSpPr>
          <p:nvPr>
            <p:ph idx="1"/>
          </p:nvPr>
        </p:nvSpPr>
        <p:spPr/>
        <p:txBody>
          <a:bodyPr>
            <a:normAutofit lnSpcReduction="10000"/>
          </a:bodyPr>
          <a:lstStyle/>
          <a:p>
            <a:r>
              <a:rPr lang="en-US" dirty="0" smtClean="0"/>
              <a:t>In early October of 2011 Rev. Robert Jeffress introduced Rick Perry to the Values Voter Summit</a:t>
            </a:r>
          </a:p>
          <a:p>
            <a:r>
              <a:rPr lang="en-US" dirty="0" smtClean="0"/>
              <a:t>In the following media interview Rev. Jeffress labeled the Church of Jesus Christ of Latter-Day Saints (Mormons) as a cult</a:t>
            </a:r>
          </a:p>
          <a:p>
            <a:r>
              <a:rPr lang="en-US" dirty="0" smtClean="0"/>
              <a:t>Remember that two of Perry’s competitors, Mitt Romney and Jon Huntsman, are Mormons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 </a:t>
            </a:r>
            <a:r>
              <a:rPr lang="en-US" dirty="0"/>
              <a:t>A</a:t>
            </a:r>
            <a:r>
              <a:rPr lang="en-US" dirty="0" smtClean="0"/>
              <a:t>lden Adams (2000-</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In 2000, as part of a restructuring of the Society hierarchy, Henschel resigned the presidency of the Society while remaining on the Governing Body</a:t>
            </a:r>
          </a:p>
          <a:p>
            <a:r>
              <a:rPr lang="en-US" dirty="0" smtClean="0"/>
              <a:t>He was replace by Adams, a 50 year veteran of the Society, who is its president today</a:t>
            </a:r>
          </a:p>
          <a:p>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685800" y="1600200"/>
            <a:ext cx="347569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Jehovah’s Witnesses Today</a:t>
            </a:r>
            <a:endParaRPr lang="en-US" dirty="0"/>
          </a:p>
        </p:txBody>
      </p:sp>
      <p:sp>
        <p:nvSpPr>
          <p:cNvPr id="3" name="Content Placeholder 2"/>
          <p:cNvSpPr>
            <a:spLocks noGrp="1"/>
          </p:cNvSpPr>
          <p:nvPr>
            <p:ph idx="1"/>
          </p:nvPr>
        </p:nvSpPr>
        <p:spPr/>
        <p:txBody>
          <a:bodyPr/>
          <a:lstStyle/>
          <a:p>
            <a:r>
              <a:rPr lang="en-US" dirty="0" smtClean="0"/>
              <a:t>As of 2010 (according to watchtower.org)</a:t>
            </a:r>
          </a:p>
          <a:p>
            <a:pPr lvl="2"/>
            <a:r>
              <a:rPr lang="en-US" sz="2800" dirty="0" smtClean="0"/>
              <a:t>Total Lands 236</a:t>
            </a:r>
          </a:p>
          <a:p>
            <a:pPr lvl="2"/>
            <a:r>
              <a:rPr lang="en-US" sz="2800" dirty="0" smtClean="0"/>
              <a:t>Peak Witnesses 7,508,050</a:t>
            </a:r>
          </a:p>
          <a:p>
            <a:pPr lvl="2"/>
            <a:r>
              <a:rPr lang="en-US" sz="2800" dirty="0" smtClean="0"/>
              <a:t>Number of Congregations 107,210</a:t>
            </a:r>
          </a:p>
          <a:p>
            <a:pPr lvl="2"/>
            <a:r>
              <a:rPr lang="en-US" sz="2800" dirty="0" smtClean="0"/>
              <a:t>Total Hours Preaching 1,604,764,248</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Cult?</a:t>
            </a:r>
            <a:endParaRPr lang="en-US" dirty="0"/>
          </a:p>
        </p:txBody>
      </p:sp>
      <p:sp>
        <p:nvSpPr>
          <p:cNvPr id="3" name="Content Placeholder 2"/>
          <p:cNvSpPr>
            <a:spLocks noGrp="1"/>
          </p:cNvSpPr>
          <p:nvPr>
            <p:ph idx="1"/>
          </p:nvPr>
        </p:nvSpPr>
        <p:spPr/>
        <p:txBody>
          <a:bodyPr>
            <a:normAutofit lnSpcReduction="10000"/>
          </a:bodyPr>
          <a:lstStyle/>
          <a:p>
            <a:r>
              <a:rPr lang="en-US" dirty="0"/>
              <a:t>The sensational/popular </a:t>
            </a:r>
            <a:r>
              <a:rPr lang="en-US" dirty="0" smtClean="0"/>
              <a:t>approach- </a:t>
            </a:r>
            <a:r>
              <a:rPr lang="en-US" dirty="0"/>
              <a:t>based on media accounts of bizarre religious </a:t>
            </a:r>
            <a:r>
              <a:rPr lang="en-US" dirty="0" smtClean="0"/>
              <a:t>behavior</a:t>
            </a:r>
          </a:p>
          <a:p>
            <a:r>
              <a:rPr lang="en-US" dirty="0" smtClean="0"/>
              <a:t>The </a:t>
            </a:r>
            <a:r>
              <a:rPr lang="en-US" dirty="0"/>
              <a:t>sociological approach focuses on the authoritarian, manipulative, totalistic and sometimes communal features of </a:t>
            </a:r>
            <a:r>
              <a:rPr lang="en-US" dirty="0" smtClean="0"/>
              <a:t>cults</a:t>
            </a:r>
          </a:p>
          <a:p>
            <a:r>
              <a:rPr lang="en-US" dirty="0" smtClean="0"/>
              <a:t>The </a:t>
            </a:r>
            <a:r>
              <a:rPr lang="en-US" dirty="0"/>
              <a:t>theological definition focuses on deviation from some standard of orthodox Christian </a:t>
            </a:r>
            <a:r>
              <a:rPr lang="en-US" dirty="0" smtClean="0"/>
              <a:t>belief</a:t>
            </a:r>
          </a:p>
          <a:p>
            <a:pPr algn="ctr">
              <a:buNone/>
            </a:pPr>
            <a:r>
              <a:rPr lang="en-US" dirty="0" smtClean="0"/>
              <a:t> </a:t>
            </a:r>
            <a:r>
              <a:rPr lang="en-US" dirty="0" smtClean="0"/>
              <a:t>(from </a:t>
            </a:r>
            <a:r>
              <a:rPr lang="en-US" i="1" dirty="0" smtClean="0"/>
              <a:t>Another Gospel</a:t>
            </a:r>
            <a:r>
              <a:rPr lang="en-US" dirty="0" smtClean="0"/>
              <a:t>, Ruth Tucker)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Cult?</a:t>
            </a:r>
            <a:endParaRPr lang="en-US" dirty="0"/>
          </a:p>
        </p:txBody>
      </p:sp>
      <p:sp>
        <p:nvSpPr>
          <p:cNvPr id="3" name="Content Placeholder 2"/>
          <p:cNvSpPr>
            <a:spLocks noGrp="1"/>
          </p:cNvSpPr>
          <p:nvPr>
            <p:ph idx="1"/>
          </p:nvPr>
        </p:nvSpPr>
        <p:spPr/>
        <p:txBody>
          <a:bodyPr>
            <a:normAutofit lnSpcReduction="10000"/>
          </a:bodyPr>
          <a:lstStyle/>
          <a:p>
            <a:r>
              <a:rPr lang="en-US" dirty="0"/>
              <a:t>Typically </a:t>
            </a:r>
            <a:r>
              <a:rPr lang="en-US" dirty="0" smtClean="0"/>
              <a:t>cults </a:t>
            </a:r>
            <a:r>
              <a:rPr lang="en-US" dirty="0"/>
              <a:t>are founded or led by a person who claims to have received direct revelation from God that supersedes the </a:t>
            </a:r>
            <a:r>
              <a:rPr lang="en-US" dirty="0" smtClean="0"/>
              <a:t>Bible</a:t>
            </a:r>
          </a:p>
          <a:p>
            <a:r>
              <a:rPr lang="en-US" dirty="0" smtClean="0"/>
              <a:t>The </a:t>
            </a:r>
            <a:r>
              <a:rPr lang="en-US" dirty="0"/>
              <a:t>theological error inherent in cults usually involves some aberration of the doctrine of the Trinity or the doctrine of Christ such that the resulting belief system is no longer </a:t>
            </a:r>
            <a:r>
              <a:rPr lang="en-US" dirty="0" smtClean="0"/>
              <a:t>Christian</a:t>
            </a:r>
          </a:p>
          <a:p>
            <a:pPr algn="ctr">
              <a:buNone/>
            </a:pPr>
            <a:r>
              <a:rPr lang="en-US" dirty="0" smtClean="0"/>
              <a:t>(from </a:t>
            </a:r>
            <a:r>
              <a:rPr lang="en-US" i="1" dirty="0" smtClean="0"/>
              <a:t>Is </a:t>
            </a:r>
            <a:r>
              <a:rPr lang="en-US" i="1" dirty="0" smtClean="0"/>
              <a:t>Mormonism a Cult?</a:t>
            </a:r>
            <a:r>
              <a:rPr lang="en-US" dirty="0" smtClean="0"/>
              <a:t>, Denny Burke)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936625"/>
          </a:xfrm>
        </p:spPr>
        <p:txBody>
          <a:bodyPr/>
          <a:lstStyle/>
          <a:p>
            <a:r>
              <a:rPr lang="en-US" dirty="0" smtClean="0"/>
              <a:t>What is a Cult?</a:t>
            </a:r>
            <a:endParaRPr lang="en-US" dirty="0"/>
          </a:p>
        </p:txBody>
      </p:sp>
      <p:sp>
        <p:nvSpPr>
          <p:cNvPr id="3" name="Subtitle 2"/>
          <p:cNvSpPr>
            <a:spLocks noGrp="1"/>
          </p:cNvSpPr>
          <p:nvPr>
            <p:ph type="subTitle" idx="1"/>
          </p:nvPr>
        </p:nvSpPr>
        <p:spPr>
          <a:xfrm>
            <a:off x="914400" y="1600200"/>
            <a:ext cx="7467600" cy="4572000"/>
          </a:xfrm>
        </p:spPr>
        <p:txBody>
          <a:bodyPr>
            <a:normAutofit fontScale="25000" lnSpcReduction="20000"/>
          </a:bodyPr>
          <a:lstStyle/>
          <a:p>
            <a:pPr algn="l"/>
            <a:r>
              <a:rPr lang="en-US" sz="11200" dirty="0">
                <a:solidFill>
                  <a:schemeClr val="tx1"/>
                </a:solidFill>
              </a:rPr>
              <a:t>A “cult” is any religious movement that claims to be derived from the Bible and/or the Christian faith, and that advocates beliefs that differ so significantly with major Christian doctrines that two consequences follow: (1) The movement cannot legitimately be considered a valid “Christian” denomination because of its serious deviation from historic Christian orthodoxy. (2) Believing the doctrines of the movement is incompatible with trusting in the Jesus Christ of the Bible for the salvation that comes by God’s grace alone (Eph. 2:8-9</a:t>
            </a:r>
            <a:r>
              <a:rPr lang="en-US" sz="11200" dirty="0" smtClean="0">
                <a:solidFill>
                  <a:schemeClr val="tx1"/>
                </a:solidFill>
              </a:rPr>
              <a:t>). </a:t>
            </a:r>
            <a:endParaRPr lang="en-US" sz="11200" dirty="0" smtClean="0">
              <a:solidFill>
                <a:schemeClr val="tx1"/>
              </a:solidFill>
            </a:endParaRPr>
          </a:p>
          <a:p>
            <a:r>
              <a:rPr lang="en-US" sz="11200" dirty="0" smtClean="0">
                <a:solidFill>
                  <a:schemeClr val="tx1"/>
                </a:solidFill>
              </a:rPr>
              <a:t>(from ESV </a:t>
            </a:r>
            <a:r>
              <a:rPr lang="en-US" sz="11200" dirty="0" smtClean="0">
                <a:solidFill>
                  <a:schemeClr val="tx1"/>
                </a:solidFill>
              </a:rPr>
              <a:t>Study Bible, p</a:t>
            </a:r>
            <a:r>
              <a:rPr lang="en-US" sz="11200" dirty="0">
                <a:solidFill>
                  <a:schemeClr val="tx1"/>
                </a:solidFill>
              </a:rPr>
              <a:t>. </a:t>
            </a:r>
            <a:r>
              <a:rPr lang="en-US" sz="11200" dirty="0" smtClean="0">
                <a:solidFill>
                  <a:schemeClr val="tx1"/>
                </a:solidFill>
              </a:rPr>
              <a:t>2631)</a:t>
            </a:r>
            <a:r>
              <a:rPr lang="en-US" i="1" dirty="0"/>
              <a:t/>
            </a:r>
            <a:br>
              <a:rPr lang="en-US" i="1" dirty="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the Jehovah’s Witnesses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Much of this material is from </a:t>
            </a:r>
            <a:r>
              <a:rPr lang="en-US" i="1" dirty="0" smtClean="0"/>
              <a:t>The Challenge of the Cults and New Religions</a:t>
            </a:r>
            <a:r>
              <a:rPr lang="en-US" dirty="0" smtClean="0"/>
              <a:t> © 2001 by Ron Rhodes (soon to be in the Jamima Sutton Library)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Taze Russell (to 1916)</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Raised as a Presbyterian, but did not like the doctrines of predestination and Hell</a:t>
            </a:r>
          </a:p>
          <a:p>
            <a:r>
              <a:rPr lang="en-US" dirty="0" smtClean="0"/>
              <a:t>As a young adult came into contact with an Adventist preacher named Nelson Barbour</a:t>
            </a:r>
          </a:p>
          <a:p>
            <a:r>
              <a:rPr lang="en-US" dirty="0" smtClean="0"/>
              <a:t>From Barbour he got the belief that Jesus had returned to Earth invisibly in 1874 and that His kingdom here would be fully established by 1914</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689538" y="1600200"/>
            <a:ext cx="357392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Taze Russell (to 1916)</a:t>
            </a:r>
            <a:endParaRPr lang="en-US" dirty="0"/>
          </a:p>
        </p:txBody>
      </p:sp>
      <p:sp>
        <p:nvSpPr>
          <p:cNvPr id="3" name="Content Placeholder 2"/>
          <p:cNvSpPr>
            <a:spLocks noGrp="1"/>
          </p:cNvSpPr>
          <p:nvPr>
            <p:ph idx="1"/>
          </p:nvPr>
        </p:nvSpPr>
        <p:spPr/>
        <p:txBody>
          <a:bodyPr>
            <a:normAutofit fontScale="62500" lnSpcReduction="20000"/>
          </a:bodyPr>
          <a:lstStyle/>
          <a:p>
            <a:r>
              <a:rPr lang="en-US" sz="3400" dirty="0" smtClean="0"/>
              <a:t>In 1879 Russell founded the magazine Zion’s Watch Tower and Herald of Christ’s Presence, which would eventually become Watchtower magazine</a:t>
            </a:r>
          </a:p>
          <a:p>
            <a:r>
              <a:rPr lang="en-US" sz="3400" dirty="0" smtClean="0"/>
              <a:t>In 1881 in Pittsburgh Russell founded Zion’s Watch Tower Tract Society, today the legal agency that acts on behalf of the Jehovah’s Witnesses and now known as the Watchtower Bible and Tract Society</a:t>
            </a:r>
          </a:p>
          <a:p>
            <a:r>
              <a:rPr lang="en-US" sz="3400" dirty="0" smtClean="0"/>
              <a:t>Russell began the practice of recruiting evangelists to go door-to-door to distribute the Society’s literature</a:t>
            </a:r>
          </a:p>
          <a:p>
            <a:r>
              <a:rPr lang="en-US" sz="3400" dirty="0" smtClean="0"/>
              <a:t>By 1904 Russell completed the 6 volume </a:t>
            </a:r>
            <a:r>
              <a:rPr lang="en-US" sz="3400" i="1" dirty="0" smtClean="0"/>
              <a:t>Studies in Scripture</a:t>
            </a:r>
            <a:r>
              <a:rPr lang="en-US" sz="3400" dirty="0" smtClean="0"/>
              <a:t>, which he claimed was more important than the Bible for receiving God’s revelation</a:t>
            </a:r>
          </a:p>
          <a:p>
            <a:r>
              <a:rPr lang="en-US" sz="3400" dirty="0" smtClean="0"/>
              <a:t>Moved the Society’s publishing house to its current location in Brooklyn, NY</a:t>
            </a:r>
          </a:p>
          <a:p>
            <a:r>
              <a:rPr lang="en-US" sz="3400" dirty="0" smtClean="0"/>
              <a:t>Many members became very disillusioned when 1914 came and went without God’s kingdom being set up as promised</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Headquarters, Brooklyn, NY</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75405" y="1600200"/>
            <a:ext cx="679319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4420</TotalTime>
  <Words>1193</Words>
  <Application>Microsoft Office PowerPoint</Application>
  <PresentationFormat>On-screen Show (4:3)</PresentationFormat>
  <Paragraphs>75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What Is a Cult? </vt:lpstr>
      <vt:lpstr>What is a Cult?</vt:lpstr>
      <vt:lpstr>What is a Cult?</vt:lpstr>
      <vt:lpstr>What is a Cult?</vt:lpstr>
      <vt:lpstr>What is a Cult?</vt:lpstr>
      <vt:lpstr>History of the Jehovah’s Witnesses</vt:lpstr>
      <vt:lpstr>Charles Taze Russell (to 1916)</vt:lpstr>
      <vt:lpstr>Charles Taze Russell (to 1916)</vt:lpstr>
      <vt:lpstr>World Headquarters, Brooklyn, NY</vt:lpstr>
      <vt:lpstr>Joseph Franklin “Judge” Rutherford (1916 to 1942)</vt:lpstr>
      <vt:lpstr>Slide 11</vt:lpstr>
      <vt:lpstr>Rutherford at Beth Sarim</vt:lpstr>
      <vt:lpstr>Beth Sarim Today</vt:lpstr>
      <vt:lpstr>Joseph Franklin “Judge“ Rutherford (1916 to 1942)</vt:lpstr>
      <vt:lpstr>Nathan Homer Knorr (1942-1976)</vt:lpstr>
      <vt:lpstr>Prophecy Under Knorr</vt:lpstr>
      <vt:lpstr>Frederick William Franz (1976-1992)</vt:lpstr>
      <vt:lpstr>Frederick William Franz (1976-1992)</vt:lpstr>
      <vt:lpstr>Milton George Henschel (1992-2000)</vt:lpstr>
      <vt:lpstr>Don Alden Adams (2000-</vt:lpstr>
      <vt:lpstr>Jehovah’s Witnesses Today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Cult?</dc:title>
  <dc:creator>Jacky</dc:creator>
  <cp:lastModifiedBy>Jacky</cp:lastModifiedBy>
  <cp:revision>158</cp:revision>
  <dcterms:created xsi:type="dcterms:W3CDTF">2011-11-18T22:54:30Z</dcterms:created>
  <dcterms:modified xsi:type="dcterms:W3CDTF">2011-11-30T15:31:52Z</dcterms:modified>
</cp:coreProperties>
</file>